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71" r:id="rId4"/>
    <p:sldId id="264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21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AB966739-53D3-4ECC-9503-CED77F7028D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CA93DD59-DDF0-4739-9E96-4D6F4CE2AB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25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7C37A1-AD98-4DE3-B167-5DB13E21A0DE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D9520E4-A941-4138-9D60-2020707236C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0228DA5-3E8C-4CE3-AE59-53A0338AD6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140ADE-613F-4899-8EC2-092DAD4AC29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9351108-25AF-48E1-87D7-DA310C90BA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B47F322-7A5F-4B7B-9DD0-6F752631008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49C6622-8997-4071-8E12-1CEBCA2F0A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EFAA2-A34E-4436-BBE4-282DF1E8FC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5ECAFE9-53E8-4147-991D-88442EBAA28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0EB21E6-C580-4D4A-A264-30CDEDDD0A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9DDF051-9FD4-43E6-BF08-886933F0343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89FA64A-D6AE-4C87-98B6-A8C02469FA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663D7FF-7062-4110-B233-B206F68716E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F420BFE-CC0C-48BD-83C5-D9793E44F4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9178F0-7728-4037-8113-096A7246BC6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CC6E47-B5EB-4B4B-A770-FAFF35D906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B709761-5585-4AEA-BCC6-132D474C68C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A8EDB18-DFD2-45C8-BE87-83A7C513DB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52CBCEF-F82D-48B8-BFE3-3B9151EC878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7479D98-CDEF-4ED3-9F2B-18451F3029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E429127-DCC8-4407-92FB-3C998DFA5DE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689D055-D6F4-4ADA-8869-FFB015C8CE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5388654-1ADD-4721-8C5A-D52813EDDC4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CD69ACB-BF35-41C9-B26E-A4427E3D38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55650" y="1294829"/>
            <a:ext cx="813683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一个圆柱形柴油筒，它的内直径是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分米，高是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分米。每升柴油重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0.85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千克，这个油桶能装柴油多少千克？（得数保留两位小数）</a:t>
            </a:r>
          </a:p>
        </p:txBody>
      </p:sp>
      <p:pic>
        <p:nvPicPr>
          <p:cNvPr id="9221" name="Picture 5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0406" y="2775545"/>
            <a:ext cx="268605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同侧圆角矩形 7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7542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55650" y="1642938"/>
            <a:ext cx="784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一个圆柱形汽油桶，从里面量底面积半径是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分米，高是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米。这个油桶大约能装汽油多少千克？（得数保留整数）</a:t>
            </a:r>
          </a:p>
        </p:txBody>
      </p:sp>
      <p:pic>
        <p:nvPicPr>
          <p:cNvPr id="10245" name="Picture 5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4222204"/>
            <a:ext cx="58864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55650" y="1498104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4.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一个零件如下图，求它的体积。（单位：毫米）</a:t>
            </a:r>
          </a:p>
        </p:txBody>
      </p:sp>
      <p:pic>
        <p:nvPicPr>
          <p:cNvPr id="11269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0049" y="3025105"/>
            <a:ext cx="22383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圆柱和圆锥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339752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970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4285059" y="3141663"/>
            <a:ext cx="3743325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4.3 </a:t>
            </a:r>
            <a:r>
              <a:rPr kumimoji="1" lang="zh-CN" alt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容积</a:t>
            </a:r>
            <a:endParaRPr lang="en-US" altLang="zh-CN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764704"/>
            <a:ext cx="2255837" cy="569913"/>
            <a:chOff x="418169" y="1792176"/>
            <a:chExt cx="2256668" cy="571008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92176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208255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3018656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b="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619672" y="2204864"/>
            <a:ext cx="68770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04800"/>
            <a:r>
              <a:rPr lang="en-US" altLang="zh-CN" sz="320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、结合具体事例，经历探索容积计算问题的过程。</a:t>
            </a:r>
          </a:p>
          <a:p>
            <a:pPr indent="304800"/>
            <a:r>
              <a:rPr lang="en-US" altLang="zh-CN" sz="3200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、掌握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计算容积的方法，能解决有关容积的简单实际问题。</a:t>
            </a:r>
          </a:p>
          <a:p>
            <a:pPr indent="304800"/>
            <a:r>
              <a:rPr lang="en-US" altLang="zh-CN" sz="3200" dirty="0" smtClean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、在</a:t>
            </a:r>
            <a:r>
              <a:rPr lang="zh-CN" altLang="en-US" sz="3200" dirty="0" smtClean="0">
                <a:latin typeface="华文楷体" pitchFamily="2" charset="-122"/>
                <a:ea typeface="华文楷体" pitchFamily="2" charset="-122"/>
              </a:rPr>
              <a:t>解决容积问题的过程中，体验数学与日常生活的密切联系。</a:t>
            </a:r>
            <a:endParaRPr lang="zh-CN" altLang="en-US" sz="32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400506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549119" y="1495450"/>
            <a:ext cx="7056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一个保温杯，从外面测量的尺寸如图所示。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12494" y="2359050"/>
            <a:ext cx="7056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）这个保温杯的体积是多少立方厘米？</a:t>
            </a:r>
          </a:p>
        </p:txBody>
      </p:sp>
      <p:pic>
        <p:nvPicPr>
          <p:cNvPr id="4104" name="Picture 8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769" y="2863875"/>
            <a:ext cx="20002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74369" y="3440137"/>
            <a:ext cx="6913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3.14×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7÷2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²×18=692.37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（立方厘米）</a:t>
            </a:r>
            <a:endParaRPr kumimoji="1"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02932" y="4432325"/>
            <a:ext cx="7056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答：这个保温杯的体积是</a:t>
            </a: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692.37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立方厘米。</a:t>
            </a:r>
          </a:p>
        </p:txBody>
      </p:sp>
      <p:sp>
        <p:nvSpPr>
          <p:cNvPr id="7" name="同侧圆角矩形 6"/>
          <p:cNvSpPr/>
          <p:nvPr/>
        </p:nvSpPr>
        <p:spPr>
          <a:xfrm>
            <a:off x="374369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374367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7" grpId="0"/>
      <p:bldP spid="4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599258"/>
            <a:ext cx="2927350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929" y="1520031"/>
            <a:ext cx="285115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2709788"/>
            <a:ext cx="12715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3850" y="754658"/>
            <a:ext cx="8604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）已知保温杯壁的厚度是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0.8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厘米。这个保温杯能容纳多少毫升的水？（得数保留整数）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835150" y="4191471"/>
            <a:ext cx="5257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内直径：</a:t>
            </a: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7-0.8×2=5.4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（厘米）</a:t>
            </a:r>
            <a:endParaRPr kumimoji="1" lang="zh-CN" altLang="en-US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835150" y="4637558"/>
            <a:ext cx="525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内高度：</a:t>
            </a:r>
            <a:r>
              <a:rPr lang="en-US" altLang="zh-CN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18-0.8×2=16.4</a:t>
            </a:r>
            <a:r>
              <a:rPr lang="zh-CN" altLang="en-US" sz="28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（厘米）</a:t>
            </a:r>
            <a:endParaRPr kumimoji="1" lang="zh-CN" altLang="en-US" sz="2800" b="1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11706" y="5013325"/>
            <a:ext cx="5616575" cy="1512019"/>
            <a:chOff x="2195513" y="5013325"/>
            <a:chExt cx="5616575" cy="1512019"/>
          </a:xfrm>
        </p:grpSpPr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2195513" y="5013325"/>
              <a:ext cx="5616575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容积： </a:t>
              </a:r>
              <a:r>
                <a:rPr lang="en-US" altLang="zh-CN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3.14×</a:t>
              </a:r>
              <a:r>
                <a:rPr lang="zh-CN" altLang="en-US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（</a:t>
              </a:r>
              <a:r>
                <a:rPr lang="en-US" altLang="zh-CN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5.4÷2</a:t>
              </a:r>
              <a:r>
                <a:rPr lang="zh-CN" altLang="en-US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）</a:t>
              </a:r>
              <a:r>
                <a:rPr lang="en-US" altLang="zh-CN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²×16.4</a:t>
              </a:r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3132138" y="5574183"/>
              <a:ext cx="316865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≈375</a:t>
              </a:r>
              <a:r>
                <a:rPr lang="zh-CN" altLang="en-US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（立方厘米）</a:t>
              </a:r>
            </a:p>
          </p:txBody>
        </p:sp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3275013" y="6006232"/>
              <a:ext cx="2305050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=375</a:t>
              </a:r>
              <a:r>
                <a:rPr lang="zh-CN" altLang="en-US" sz="28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（毫升）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8" grpId="0"/>
      <p:bldP spid="5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3563938" y="790575"/>
            <a:ext cx="2266950" cy="1054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讨论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11188" y="2276475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计算容积与计算体积有什么相同点和不同点？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9750" y="3802063"/>
            <a:ext cx="8496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算一算：把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个这样的保温杯倒满，大约需要多少千克水？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900113" y="2133600"/>
            <a:ext cx="7200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altLang="en-US" sz="2800" b="1">
                <a:latin typeface="华文楷体" pitchFamily="2" charset="-122"/>
                <a:ea typeface="华文楷体" pitchFamily="2" charset="-122"/>
              </a:rPr>
              <a:t>拿一个水杯，量出它的内直径和高，算一算这个水杯大约可以装多少水。</a:t>
            </a:r>
          </a:p>
        </p:txBody>
      </p:sp>
      <p:pic>
        <p:nvPicPr>
          <p:cNvPr id="7175" name="Picture 7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213100"/>
            <a:ext cx="27622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3"/>
          <p:cNvGrpSpPr/>
          <p:nvPr/>
        </p:nvGrpSpPr>
        <p:grpSpPr>
          <a:xfrm>
            <a:off x="490238" y="777233"/>
            <a:ext cx="2071702" cy="569289"/>
            <a:chOff x="571127" y="1769573"/>
            <a:chExt cx="2071702" cy="569289"/>
          </a:xfrm>
        </p:grpSpPr>
        <p:cxnSp>
          <p:nvCxnSpPr>
            <p:cNvPr id="5" name="直线连接符 21"/>
            <p:cNvCxnSpPr/>
            <p:nvPr/>
          </p:nvCxnSpPr>
          <p:spPr>
            <a:xfrm flipV="1">
              <a:off x="571127" y="2333108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同侧圆角矩形 5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endParaRPr>
            </a:p>
          </p:txBody>
        </p:sp>
      </p:grpSp>
      <p:sp>
        <p:nvSpPr>
          <p:cNvPr id="7" name="同侧圆角矩形 6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探索新知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900113" y="2133600"/>
            <a:ext cx="7200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一个玻璃杯（如右图），从里面量底面半径是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厘米，高是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25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厘米。这个杯中的水有多少升？</a:t>
            </a:r>
          </a:p>
        </p:txBody>
      </p:sp>
      <p:pic>
        <p:nvPicPr>
          <p:cNvPr id="8198" name="Picture 6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3373438"/>
            <a:ext cx="26955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同侧圆角矩形 3"/>
          <p:cNvSpPr/>
          <p:nvPr/>
        </p:nvSpPr>
        <p:spPr>
          <a:xfrm>
            <a:off x="467544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7542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5388</TotalTime>
  <Words>396</Words>
  <Application>Microsoft Office PowerPoint</Application>
  <PresentationFormat>全屏显示(4:3)</PresentationFormat>
  <Paragraphs>42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187</cp:revision>
  <dcterms:modified xsi:type="dcterms:W3CDTF">2018-08-07T08:22:29Z</dcterms:modified>
</cp:coreProperties>
</file>